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3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0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5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2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1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6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0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D4938-2695-4A02-96BC-08CA0D76F97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0A7431-68A4-484E-BEDA-AEF415C9CCF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65205" y="369765"/>
            <a:ext cx="1226795" cy="11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3B8A0-AAE0-490D-B43C-2424AAB3E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40"/>
            <a:ext cx="9144000" cy="2387600"/>
          </a:xfrm>
        </p:spPr>
        <p:txBody>
          <a:bodyPr/>
          <a:lstStyle/>
          <a:p>
            <a:r>
              <a:rPr lang="ru-RU" dirty="0" err="1"/>
              <a:t>Микрочелики</a:t>
            </a:r>
            <a:r>
              <a:rPr lang="ru-RU" dirty="0"/>
              <a:t>: тонкие козявки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233A77-AE70-47FC-85D4-CE12A2552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Нижний текст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7930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11A1B-6591-4ABD-9701-69B5B7E5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IV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1D12A-5B9C-42BA-B3F4-1D5ABDC2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988728" cy="4514802"/>
          </a:xfrm>
        </p:spPr>
        <p:txBody>
          <a:bodyPr>
            <a:normAutofit fontScale="92500" lnSpcReduction="20000"/>
          </a:bodyPr>
          <a:lstStyle/>
          <a:p>
            <a:r>
              <a:rPr lang="ru-RU" sz="1400" b="0" i="0" dirty="0" err="1">
                <a:effectLst/>
              </a:rPr>
              <a:t>Escherichia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coli</a:t>
            </a:r>
            <a:r>
              <a:rPr lang="ru-RU" sz="1400" b="0" i="0" dirty="0">
                <a:effectLst/>
              </a:rPr>
              <a:t>: Грамотрицательные, палочковидные бактерии, широко распространенные в кишечнике теплокровных организмов, некоторые штаммы вызывают инфекции.</a:t>
            </a:r>
          </a:p>
          <a:p>
            <a:r>
              <a:rPr lang="ru-RU" sz="1400" b="0" i="0" dirty="0" err="1">
                <a:effectLst/>
              </a:rPr>
              <a:t>Citrobacter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freundii</a:t>
            </a:r>
            <a:r>
              <a:rPr lang="ru-RU" sz="1400" b="0" i="0" dirty="0">
                <a:effectLst/>
              </a:rPr>
              <a:t>: Грамотрицательные, палочковидные бактерии, обитают в почве, воде, кишечнике человека и животных, могут вызывать инфекции.</a:t>
            </a:r>
          </a:p>
          <a:p>
            <a:r>
              <a:rPr lang="ru-RU" sz="1400" b="0" i="0" dirty="0" err="1">
                <a:effectLst/>
              </a:rPr>
              <a:t>Salmonella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enterica</a:t>
            </a:r>
            <a:r>
              <a:rPr lang="ru-RU" sz="1400" b="0" i="0" dirty="0">
                <a:effectLst/>
              </a:rPr>
              <a:t>: Грамотрицательные, палочковидные бактерии, вызывают сальмонеллез, распространяются через зараженную пищу и воду.</a:t>
            </a:r>
          </a:p>
          <a:p>
            <a:r>
              <a:rPr lang="ru-RU" sz="1400" b="0" i="0" dirty="0" err="1">
                <a:effectLst/>
              </a:rPr>
              <a:t>Shigella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dysenteriae</a:t>
            </a:r>
            <a:r>
              <a:rPr lang="ru-RU" sz="1400" b="0" i="0" dirty="0">
                <a:effectLst/>
              </a:rPr>
              <a:t>: Грамотрицательные, палочковидные бактерии, вызывают бактериальную дизентерию, передаются фекально-оральным путем.</a:t>
            </a:r>
          </a:p>
          <a:p>
            <a:r>
              <a:rPr lang="ru-RU" sz="1400" b="0" i="0" dirty="0" err="1">
                <a:effectLst/>
              </a:rPr>
              <a:t>Klebsiella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pneumoniae</a:t>
            </a:r>
            <a:r>
              <a:rPr lang="ru-RU" sz="1400" b="0" i="0" dirty="0">
                <a:effectLst/>
              </a:rPr>
              <a:t>: Грамотрицательные, палочковидные бактерии, ассоциированы с пневмонией, мочевыми и кровяными инфекциями, особенно в больничной среде.</a:t>
            </a:r>
          </a:p>
          <a:p>
            <a:r>
              <a:rPr lang="ru-RU" sz="1400" b="0" i="0" dirty="0" err="1">
                <a:effectLst/>
              </a:rPr>
              <a:t>Enterobacter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cloacae</a:t>
            </a:r>
            <a:r>
              <a:rPr lang="ru-RU" sz="1400" b="0" i="0" dirty="0">
                <a:effectLst/>
              </a:rPr>
              <a:t>: Грамотрицательные, палочковидные бактерии, часто встречаются в кишечнике, могут быть причиной госпитальных инфекций.</a:t>
            </a:r>
          </a:p>
          <a:p>
            <a:r>
              <a:rPr lang="ru-RU" sz="1400" b="0" i="0" dirty="0" err="1">
                <a:effectLst/>
              </a:rPr>
              <a:t>Proteus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mirabilis</a:t>
            </a:r>
            <a:r>
              <a:rPr lang="ru-RU" sz="1400" b="0" i="0" dirty="0">
                <a:effectLst/>
              </a:rPr>
              <a:t>: Грамотрицательные, палочковидные бактерии, известные своей способностью вызывать инфекции мочевыводящих путей и образовывать камни.</a:t>
            </a:r>
          </a:p>
          <a:p>
            <a:r>
              <a:rPr lang="ru-RU" sz="1400" b="0" i="0" dirty="0" err="1">
                <a:effectLst/>
              </a:rPr>
              <a:t>Erwinia</a:t>
            </a:r>
            <a:r>
              <a:rPr lang="ru-RU" sz="1400" b="0" i="0" dirty="0">
                <a:effectLst/>
              </a:rPr>
              <a:t> </a:t>
            </a:r>
            <a:r>
              <a:rPr lang="ru-RU" sz="1400" b="0" i="0" dirty="0" err="1">
                <a:effectLst/>
              </a:rPr>
              <a:t>amylovora</a:t>
            </a:r>
            <a:r>
              <a:rPr lang="ru-RU" sz="1400" b="0" i="0" dirty="0">
                <a:effectLst/>
              </a:rPr>
              <a:t>: Грамотрицательные, палочковидные бактерии, вызывают бактериальный ожог - болезнь растений, особенно поражающая яблони и груши.</a:t>
            </a:r>
          </a:p>
          <a:p>
            <a:endParaRPr lang="ru-RU" sz="1100" b="0" i="0" dirty="0">
              <a:effectLst/>
            </a:endParaRPr>
          </a:p>
          <a:p>
            <a:endParaRPr lang="ru-RU" sz="1100" b="0" i="0" dirty="0">
              <a:effectLst/>
            </a:endParaRPr>
          </a:p>
          <a:p>
            <a:endParaRPr lang="ru-RU" sz="1100" b="0" i="0" dirty="0">
              <a:effectLst/>
            </a:endParaRPr>
          </a:p>
          <a:p>
            <a:endParaRPr lang="ru-RU" sz="1000" b="0" i="0" dirty="0">
              <a:effectLst/>
            </a:endParaRPr>
          </a:p>
          <a:p>
            <a:endParaRPr lang="ru-RU" sz="1000" b="0" i="0" dirty="0">
              <a:effectLst/>
            </a:endParaRPr>
          </a:p>
          <a:p>
            <a:endParaRPr lang="ru-RU" sz="1000" b="0" i="0" dirty="0">
              <a:effectLst/>
            </a:endParaRPr>
          </a:p>
          <a:p>
            <a:endParaRPr lang="ru-RU" sz="1000" b="0" i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20B4F0-254D-4F93-A1B1-DB8FCE16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985" y="1895166"/>
            <a:ext cx="4401164" cy="4105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459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11A1B-6591-4ABD-9701-69B5B7E5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IV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1D12A-5B9C-42BA-B3F4-1D5ABDC2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988728" cy="4514802"/>
          </a:xfrm>
        </p:spPr>
        <p:txBody>
          <a:bodyPr>
            <a:normAutofit lnSpcReduction="10000"/>
          </a:bodyPr>
          <a:lstStyle/>
          <a:p>
            <a:r>
              <a:rPr lang="ru-RU" sz="1800" b="1" i="0" dirty="0" err="1">
                <a:effectLst/>
              </a:rPr>
              <a:t>Vibrio</a:t>
            </a:r>
            <a:r>
              <a:rPr lang="ru-RU" sz="1800" b="1" i="0" dirty="0">
                <a:effectLst/>
              </a:rPr>
              <a:t> </a:t>
            </a:r>
            <a:r>
              <a:rPr lang="ru-RU" sz="1800" b="1" i="0" dirty="0" err="1">
                <a:effectLst/>
              </a:rPr>
              <a:t>cholerae</a:t>
            </a:r>
            <a:r>
              <a:rPr lang="ru-RU" sz="1800" b="0" i="0" dirty="0">
                <a:effectLst/>
              </a:rPr>
              <a:t>: Грамотрицательные, изогнутые бактерии, вызывают холеру, распространяются через загрязненную пищу и воду, характеризуются интенсивным водянистым поносом.</a:t>
            </a:r>
          </a:p>
          <a:p>
            <a:r>
              <a:rPr lang="ru-RU" sz="1800" b="1" i="0" dirty="0" err="1">
                <a:effectLst/>
              </a:rPr>
              <a:t>Aeromonas</a:t>
            </a:r>
            <a:r>
              <a:rPr lang="ru-RU" sz="1800" b="1" i="0" dirty="0">
                <a:effectLst/>
              </a:rPr>
              <a:t> </a:t>
            </a:r>
            <a:r>
              <a:rPr lang="ru-RU" sz="1800" b="1" i="0" dirty="0" err="1">
                <a:effectLst/>
              </a:rPr>
              <a:t>hydrophila</a:t>
            </a:r>
            <a:r>
              <a:rPr lang="ru-RU" sz="1800" b="0" i="0" dirty="0">
                <a:effectLst/>
              </a:rPr>
              <a:t>: Грамотрицательные, палочковидные бактерии, обитают в пресной воде, могут вызывать гастроэнтерит, инфекции кожи и мягких тканей.</a:t>
            </a:r>
          </a:p>
          <a:p>
            <a:r>
              <a:rPr lang="ru-RU" sz="1800" b="1" i="0" dirty="0" err="1">
                <a:effectLst/>
              </a:rPr>
              <a:t>Plesiomonas</a:t>
            </a:r>
            <a:r>
              <a:rPr lang="ru-RU" sz="1800" b="1" i="0" dirty="0">
                <a:effectLst/>
              </a:rPr>
              <a:t> </a:t>
            </a:r>
            <a:r>
              <a:rPr lang="ru-RU" sz="1800" b="1" i="0" dirty="0" err="1">
                <a:effectLst/>
              </a:rPr>
              <a:t>shigelloides</a:t>
            </a:r>
            <a:r>
              <a:rPr lang="ru-RU" sz="1800" b="0" i="0" dirty="0">
                <a:effectLst/>
              </a:rPr>
              <a:t>: Грамотрицательные, палочковидные бактерии, ассоциированные с пищевыми инфекциями, часто встречаются в тропических и субтропических водах.</a:t>
            </a:r>
          </a:p>
          <a:p>
            <a:r>
              <a:rPr lang="ru-RU" sz="1800" b="1" i="0" dirty="0" err="1">
                <a:effectLst/>
              </a:rPr>
              <a:t>Photobacterium</a:t>
            </a:r>
            <a:r>
              <a:rPr lang="ru-RU" sz="1800" b="1" i="0" dirty="0">
                <a:effectLst/>
              </a:rPr>
              <a:t> </a:t>
            </a:r>
            <a:r>
              <a:rPr lang="ru-RU" sz="1800" b="1" i="0" dirty="0" err="1">
                <a:effectLst/>
              </a:rPr>
              <a:t>phosphoreum</a:t>
            </a:r>
            <a:r>
              <a:rPr lang="ru-RU" sz="1800" b="0" i="0" dirty="0">
                <a:effectLst/>
              </a:rPr>
              <a:t>: Грамотрицательные, палочковидные бактерии, известные своей способностью к биолюминесценции, обитают в морской среде, часто ассоциированы с морскими организмами.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535DE0-12D8-4D6B-B397-1041FFB0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5" y="1690688"/>
            <a:ext cx="401058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93DA8-1F9A-4DD6-9A83-907E3383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E2B3F7-23BF-40AE-8E4D-D504049E9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6596" cy="4539663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 err="1"/>
              <a:t>Bacteroides</a:t>
            </a:r>
            <a:r>
              <a:rPr lang="ru-RU" b="1" dirty="0"/>
              <a:t> </a:t>
            </a:r>
            <a:r>
              <a:rPr lang="ru-RU" b="1" dirty="0" err="1"/>
              <a:t>fragilis</a:t>
            </a:r>
            <a:r>
              <a:rPr lang="ru-RU" dirty="0"/>
              <a:t>: Грамотрицательные, анаэробные, палочковидные бактерии, являются важной частью микрофлоры толстого кишечника, могут вызывать инфекции при попадании в стерильные участки тела.</a:t>
            </a:r>
          </a:p>
          <a:p>
            <a:r>
              <a:rPr lang="ru-RU" b="1" dirty="0" err="1"/>
              <a:t>Fusobacterium</a:t>
            </a:r>
            <a:r>
              <a:rPr lang="ru-RU" b="1" dirty="0"/>
              <a:t> </a:t>
            </a:r>
            <a:r>
              <a:rPr lang="ru-RU" b="1" dirty="0" err="1"/>
              <a:t>nucleatum</a:t>
            </a:r>
            <a:r>
              <a:rPr lang="ru-RU" dirty="0"/>
              <a:t>: Грамотрицательные, анаэробные, нитевидные бактерии, обычно обнаруживаются в полости рта, связаны с заболеваниями десен и периодонтитом.</a:t>
            </a:r>
          </a:p>
          <a:p>
            <a:r>
              <a:rPr lang="ru-RU" b="1" dirty="0" err="1"/>
              <a:t>Leptotrichia</a:t>
            </a:r>
            <a:r>
              <a:rPr lang="ru-RU" b="1" dirty="0"/>
              <a:t> </a:t>
            </a:r>
            <a:r>
              <a:rPr lang="ru-RU" b="1" dirty="0" err="1"/>
              <a:t>buccal</a:t>
            </a:r>
            <a:r>
              <a:rPr lang="ru-RU" dirty="0" err="1"/>
              <a:t>is</a:t>
            </a:r>
            <a:r>
              <a:rPr lang="ru-RU" dirty="0"/>
              <a:t>: Грамотрицательные, анаэробные бактерии, преимущественно обитают в полости рта, участвуют в формировании зубного налета и могут быть связаны с инфекциями полости рта.</a:t>
            </a:r>
            <a:endParaRPr lang="en-US" dirty="0"/>
          </a:p>
          <a:p>
            <a:r>
              <a:rPr lang="en-US" dirty="0" err="1"/>
              <a:t>Selenomonas</a:t>
            </a:r>
            <a:r>
              <a:rPr lang="en-US" dirty="0"/>
              <a:t> </a:t>
            </a:r>
            <a:r>
              <a:rPr lang="en-US" dirty="0" err="1"/>
              <a:t>sputigena</a:t>
            </a:r>
            <a:r>
              <a:rPr lang="en-US" dirty="0"/>
              <a:t> - </a:t>
            </a:r>
            <a:r>
              <a:rPr lang="ru-RU" dirty="0"/>
              <a:t>часто встречаются в полости рта и желудочно-кишечном тракте, участвуют в метаболизме селена и могут быть связаны с заболеваниями десен.</a:t>
            </a:r>
            <a:endParaRPr lang="en-US" dirty="0"/>
          </a:p>
          <a:p>
            <a:r>
              <a:rPr lang="en-US" dirty="0" err="1"/>
              <a:t>Desulfovibrio</a:t>
            </a:r>
            <a:r>
              <a:rPr lang="en-US" dirty="0"/>
              <a:t> vulgaris - </a:t>
            </a:r>
            <a:r>
              <a:rPr lang="ru-RU" dirty="0"/>
              <a:t>изогнутые бактерии, известные своей способностью к редукции сульфатов, обитают в сточных водах, водоемах с низким содержанием кислорода и грунтах.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8E4023-E58F-45BB-A822-312CC254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29" y="2322444"/>
            <a:ext cx="4496427" cy="2514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138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3E17-443D-4F64-ACFD-71E76E17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8011E9-E8CF-4B79-BAF7-E027235A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540907"/>
            <a:ext cx="10861086" cy="3776185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К семейству </a:t>
            </a:r>
            <a:r>
              <a:rPr lang="ru-RU" dirty="0" err="1"/>
              <a:t>Nitrobacteriaceae</a:t>
            </a:r>
            <a:r>
              <a:rPr lang="ru-RU" dirty="0"/>
              <a:t> относят микроорганизмы с палочковидными, эллипсоидальными, сферическими и спиральными клетками, не образующие спор, подвижные или неподвижные. Большинство — облигатные </a:t>
            </a:r>
            <a:r>
              <a:rPr lang="ru-RU" dirty="0" err="1"/>
              <a:t>хемолитоавтотрофы</a:t>
            </a:r>
            <a:r>
              <a:rPr lang="ru-RU" dirty="0"/>
              <a:t>, энергию получают за счет окисления аммиака или нитрита, фиксируют С02 для удовлетворения потребностей в углероде. Облигатные аэробы. Распространены в почвах, реках, морях и океанах.</a:t>
            </a:r>
            <a:r>
              <a:rPr lang="en-US" dirty="0"/>
              <a:t> </a:t>
            </a:r>
          </a:p>
          <a:p>
            <a:r>
              <a:rPr lang="ru-RU" dirty="0"/>
              <a:t>Семейство </a:t>
            </a:r>
            <a:r>
              <a:rPr lang="ru-RU" dirty="0" err="1"/>
              <a:t>Siderocapsaceae</a:t>
            </a:r>
            <a:r>
              <a:rPr lang="ru-RU" dirty="0"/>
              <a:t> представлено бактериями, которые имеют сферические, эллипсоидальные или палочковидные клетки, покрытые капсулами. У данных организмов на поверхности капсул, в капсулах или на внеклеточном материале откладываются оксиды железа и (или) марганца. </a:t>
            </a:r>
            <a:r>
              <a:rPr lang="ru-RU" dirty="0" err="1"/>
              <a:t>Хемоорганотрофы</a:t>
            </a:r>
            <a:r>
              <a:rPr lang="ru-RU" dirty="0"/>
              <a:t>. Аэробы и </a:t>
            </a:r>
            <a:r>
              <a:rPr lang="ru-RU" dirty="0" err="1"/>
              <a:t>микроаэрофилы</a:t>
            </a:r>
            <a:r>
              <a:rPr lang="ru-RU" dirty="0"/>
              <a:t>. Распространены в железосодержащих водах, озерах, донных отложениях, илах, почвах и др. Семейство включает роды </a:t>
            </a:r>
            <a:r>
              <a:rPr lang="ru-RU" dirty="0" err="1"/>
              <a:t>Siderocapsa</a:t>
            </a:r>
            <a:r>
              <a:rPr lang="ru-RU" dirty="0"/>
              <a:t>, </a:t>
            </a:r>
            <a:r>
              <a:rPr lang="ru-RU" dirty="0" err="1"/>
              <a:t>Siderococcus</a:t>
            </a:r>
            <a:r>
              <a:rPr lang="ru-RU" dirty="0"/>
              <a:t> и др.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6517CB-D059-45C8-A90F-1558CC9A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52" y="4911504"/>
            <a:ext cx="5258534" cy="1581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588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3E17-443D-4F64-ACFD-71E76E17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8011E9-E8CF-4B79-BAF7-E027235A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540907"/>
            <a:ext cx="5678009" cy="4842138"/>
          </a:xfrm>
        </p:spPr>
        <p:txBody>
          <a:bodyPr>
            <a:normAutofit fontScale="47500" lnSpcReduction="20000"/>
          </a:bodyPr>
          <a:lstStyle/>
          <a:p>
            <a:r>
              <a:rPr lang="ru-RU" dirty="0" err="1"/>
              <a:t>Achromatium</a:t>
            </a:r>
            <a:r>
              <a:rPr lang="ru-RU" dirty="0"/>
              <a:t> </a:t>
            </a:r>
            <a:r>
              <a:rPr lang="ru-RU" dirty="0" err="1"/>
              <a:t>oxaliferum</a:t>
            </a:r>
            <a:r>
              <a:rPr lang="ru-RU" dirty="0"/>
              <a:t>: Большие грамотрицательные бактерии, обитают в пресных водоемах, способны накапливать кальциевые гранулы, используют серу и карбонат кальция в своем метаболизме.</a:t>
            </a:r>
          </a:p>
          <a:p>
            <a:endParaRPr lang="ru-RU" dirty="0"/>
          </a:p>
          <a:p>
            <a:r>
              <a:rPr lang="ru-RU" dirty="0" err="1"/>
              <a:t>Nitrosomonas</a:t>
            </a:r>
            <a:r>
              <a:rPr lang="ru-RU" dirty="0"/>
              <a:t> </a:t>
            </a:r>
            <a:r>
              <a:rPr lang="ru-RU" dirty="0" err="1"/>
              <a:t>europaea</a:t>
            </a:r>
            <a:r>
              <a:rPr lang="ru-RU" dirty="0"/>
              <a:t>: Грамотрицательные, аэробные бактерии, окисляют аммиак до нитрита, играют ключевую роль в азотном цикле, обитают в почве и воде.</a:t>
            </a:r>
          </a:p>
          <a:p>
            <a:endParaRPr lang="ru-RU" dirty="0"/>
          </a:p>
          <a:p>
            <a:r>
              <a:rPr lang="ru-RU" dirty="0" err="1"/>
              <a:t>Nitrosococcus</a:t>
            </a:r>
            <a:r>
              <a:rPr lang="ru-RU" dirty="0"/>
              <a:t> </a:t>
            </a:r>
            <a:r>
              <a:rPr lang="ru-RU" dirty="0" err="1"/>
              <a:t>oceani</a:t>
            </a:r>
            <a:r>
              <a:rPr lang="ru-RU" dirty="0"/>
              <a:t>: Грамотрицательные, аэробные, шаровидные бактерии, окисляют аммиак до нитрита, важны для азотного цикла, распространены в морской среде.</a:t>
            </a:r>
          </a:p>
          <a:p>
            <a:endParaRPr lang="ru-RU" dirty="0"/>
          </a:p>
          <a:p>
            <a:r>
              <a:rPr lang="ru-RU" dirty="0" err="1"/>
              <a:t>Nitrobacter</a:t>
            </a:r>
            <a:r>
              <a:rPr lang="ru-RU" dirty="0"/>
              <a:t> </a:t>
            </a:r>
            <a:r>
              <a:rPr lang="ru-RU" dirty="0" err="1"/>
              <a:t>winogradskyi</a:t>
            </a:r>
            <a:r>
              <a:rPr lang="ru-RU" dirty="0"/>
              <a:t>: Грамотрицательные, аэробные бактерии, окисляют нитриты до нитратов, играют важную роль в азотном цикле, широко распространены в почве.</a:t>
            </a:r>
          </a:p>
          <a:p>
            <a:endParaRPr lang="ru-RU" dirty="0"/>
          </a:p>
          <a:p>
            <a:r>
              <a:rPr lang="ru-RU" dirty="0" err="1"/>
              <a:t>Nitrococcus</a:t>
            </a:r>
            <a:r>
              <a:rPr lang="ru-RU" dirty="0"/>
              <a:t> </a:t>
            </a:r>
            <a:r>
              <a:rPr lang="ru-RU" dirty="0" err="1"/>
              <a:t>mobilis</a:t>
            </a:r>
            <a:r>
              <a:rPr lang="ru-RU" dirty="0"/>
              <a:t>: Грамотрицательные, аэробные, окисляют аммиак до нитрита, обитают в соленой воде, участвуют в азотном цикле морской экосистемы.</a:t>
            </a:r>
          </a:p>
          <a:p>
            <a:endParaRPr lang="ru-RU" dirty="0"/>
          </a:p>
          <a:p>
            <a:r>
              <a:rPr lang="ru-RU" dirty="0" err="1"/>
              <a:t>Thiobacterium</a:t>
            </a:r>
            <a:r>
              <a:rPr lang="ru-RU" dirty="0"/>
              <a:t> </a:t>
            </a:r>
            <a:r>
              <a:rPr lang="ru-RU" dirty="0" err="1"/>
              <a:t>thioparum</a:t>
            </a:r>
            <a:r>
              <a:rPr lang="ru-RU" dirty="0"/>
              <a:t>: Грамотрицательные, аэробные бактерии, окисляют сероводород до элементарной серы, обитают в серных источниках и сточных водах.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12CF8F-4A7E-46AC-BEBE-4FAFD895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88" y="1407274"/>
            <a:ext cx="6268442" cy="5587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093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409CFF-9D63-48B4-BD80-7779DC01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07" y="2350285"/>
            <a:ext cx="6346930" cy="3260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3E17-443D-4F64-ACFD-71E76E17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VII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8011E9-E8CF-4B79-BAF7-E027235A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571347"/>
            <a:ext cx="5464945" cy="4811697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4DC84F-7E01-4F2C-8267-D1D3081E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2" y="2144251"/>
            <a:ext cx="6346929" cy="3934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74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C26994-6354-4F96-B780-7E530F78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01" y="1571347"/>
            <a:ext cx="6801799" cy="4915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3E17-443D-4F64-ACFD-71E76E17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VII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8011E9-E8CF-4B79-BAF7-E027235A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571347"/>
            <a:ext cx="5328821" cy="5104661"/>
          </a:xfrm>
        </p:spPr>
        <p:txBody>
          <a:bodyPr>
            <a:normAutofit fontScale="55000" lnSpcReduction="20000"/>
          </a:bodyPr>
          <a:lstStyle/>
          <a:p>
            <a:endParaRPr lang="ru-RU" dirty="0"/>
          </a:p>
          <a:p>
            <a:r>
              <a:rPr lang="ru-RU" dirty="0" err="1"/>
              <a:t>Sorangium</a:t>
            </a:r>
            <a:r>
              <a:rPr lang="ru-RU" dirty="0"/>
              <a:t> </a:t>
            </a:r>
            <a:r>
              <a:rPr lang="ru-RU" dirty="0" err="1"/>
              <a:t>cellulosum</a:t>
            </a:r>
            <a:r>
              <a:rPr lang="ru-RU" dirty="0"/>
              <a:t>: Это грамотрицательные бактерии, принадлежащие к группе </a:t>
            </a:r>
            <a:r>
              <a:rPr lang="ru-RU" dirty="0" err="1"/>
              <a:t>миксобактерий</a:t>
            </a:r>
            <a:r>
              <a:rPr lang="ru-RU" dirty="0"/>
              <a:t>. Они известны своей способностью разлагать целлюлозу и производством разнообразных вторичных метаболитов, включая антибиотики.</a:t>
            </a:r>
          </a:p>
          <a:p>
            <a:r>
              <a:rPr lang="ru-RU" dirty="0" err="1"/>
              <a:t>Cystobacter</a:t>
            </a:r>
            <a:r>
              <a:rPr lang="ru-RU" dirty="0"/>
              <a:t> </a:t>
            </a:r>
            <a:r>
              <a:rPr lang="ru-RU" dirty="0" err="1"/>
              <a:t>fuscus</a:t>
            </a:r>
            <a:r>
              <a:rPr lang="ru-RU" dirty="0"/>
              <a:t>: Грамотрицательные </a:t>
            </a:r>
            <a:r>
              <a:rPr lang="ru-RU" dirty="0" err="1"/>
              <a:t>миксобактерии</a:t>
            </a:r>
            <a:r>
              <a:rPr lang="ru-RU" dirty="0"/>
              <a:t>, обитающие в почве. Они характеризуются образованием специфических клеточных структур, называемых цистами, которые способствуют выживанию в неблагоприятных условиях.</a:t>
            </a:r>
          </a:p>
          <a:p>
            <a:r>
              <a:rPr lang="ru-RU" dirty="0" err="1"/>
              <a:t>Myxococcus</a:t>
            </a:r>
            <a:r>
              <a:rPr lang="ru-RU" dirty="0"/>
              <a:t> </a:t>
            </a:r>
            <a:r>
              <a:rPr lang="ru-RU" dirty="0" err="1"/>
              <a:t>xanthus</a:t>
            </a:r>
            <a:r>
              <a:rPr lang="ru-RU" dirty="0"/>
              <a:t>: Грамотрицательные </a:t>
            </a:r>
            <a:r>
              <a:rPr lang="ru-RU" dirty="0" err="1"/>
              <a:t>миксобактерии</a:t>
            </a:r>
            <a:r>
              <a:rPr lang="ru-RU" dirty="0"/>
              <a:t>, широко изучаемые из-за их сложного социального поведения, способности к формированию плодовых тел и разнообразному метаболизму.</a:t>
            </a:r>
          </a:p>
          <a:p>
            <a:r>
              <a:rPr lang="ru-RU" dirty="0" err="1"/>
              <a:t>Archangium</a:t>
            </a:r>
            <a:r>
              <a:rPr lang="ru-RU" dirty="0"/>
              <a:t> </a:t>
            </a:r>
            <a:r>
              <a:rPr lang="ru-RU" dirty="0" err="1"/>
              <a:t>violaceum</a:t>
            </a:r>
            <a:r>
              <a:rPr lang="ru-RU" dirty="0"/>
              <a:t>: Еще одни представители группы </a:t>
            </a:r>
            <a:r>
              <a:rPr lang="ru-RU" dirty="0" err="1"/>
              <a:t>миксобактерий</a:t>
            </a:r>
            <a:r>
              <a:rPr lang="ru-RU" dirty="0"/>
              <a:t>, известные своей способностью формировать сложные многослойные структуры и вырабатывать различные биологически активные вещества.</a:t>
            </a:r>
            <a:endParaRPr lang="en-US" dirty="0"/>
          </a:p>
        </p:txBody>
      </p:sp>
      <p:pic>
        <p:nvPicPr>
          <p:cNvPr id="6147" name="Picture 3" descr="undefined">
            <a:extLst>
              <a:ext uri="{FF2B5EF4-FFF2-40B4-BE49-F238E27FC236}">
                <a16:creationId xmlns:a16="http://schemas.microsoft.com/office/drawing/2014/main" id="{7B0176D0-23B9-4380-9343-6E3683A8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637" y="384773"/>
            <a:ext cx="1229557" cy="1229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5FE766-11D3-42B7-B798-8E91852C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186" y="1546933"/>
            <a:ext cx="6430272" cy="4753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93E17-443D-4F64-ACFD-71E76E17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VII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8011E9-E8CF-4B79-BAF7-E027235A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571347"/>
            <a:ext cx="5328821" cy="5104661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Beggiatoa</a:t>
            </a:r>
            <a:r>
              <a:rPr lang="ru-RU" dirty="0"/>
              <a:t> </a:t>
            </a:r>
            <a:r>
              <a:rPr lang="ru-RU" dirty="0" err="1"/>
              <a:t>alba</a:t>
            </a:r>
            <a:r>
              <a:rPr lang="ru-RU" dirty="0"/>
              <a:t>: Грамотрицательные, нитевидные бактерии, способные к окислению сероводорода, часто образуют белые или серые налеты в серных источниках и загрязненных водах.</a:t>
            </a:r>
          </a:p>
          <a:p>
            <a:r>
              <a:rPr lang="ru-RU" dirty="0" err="1"/>
              <a:t>Cytophaga</a:t>
            </a:r>
            <a:r>
              <a:rPr lang="ru-RU" dirty="0"/>
              <a:t> </a:t>
            </a:r>
            <a:r>
              <a:rPr lang="ru-RU" dirty="0" err="1"/>
              <a:t>hutchinsonii</a:t>
            </a:r>
            <a:r>
              <a:rPr lang="ru-RU" dirty="0"/>
              <a:t>: Грамотрицательные, палочковидные бактерии, известные своей способностью эффективно разлагать целлюлозу, обитают в почве и пресных водоемах.</a:t>
            </a:r>
          </a:p>
          <a:p>
            <a:r>
              <a:rPr lang="ru-RU" dirty="0" err="1"/>
              <a:t>Sporocytophaga</a:t>
            </a:r>
            <a:r>
              <a:rPr lang="ru-RU" dirty="0"/>
              <a:t> </a:t>
            </a:r>
            <a:r>
              <a:rPr lang="ru-RU" dirty="0" err="1"/>
              <a:t>myxococcoides</a:t>
            </a:r>
            <a:r>
              <a:rPr lang="ru-RU" dirty="0"/>
              <a:t>: Грамотрицательные бактерии, отличающиеся способностью к образованию спор. Они также участвуют в разложении целлюлозы и других органических материалов в почве.</a:t>
            </a:r>
          </a:p>
          <a:p>
            <a:r>
              <a:rPr lang="ru-RU" dirty="0" err="1"/>
              <a:t>Microscilla</a:t>
            </a:r>
            <a:r>
              <a:rPr lang="ru-RU" dirty="0"/>
              <a:t> </a:t>
            </a:r>
            <a:r>
              <a:rPr lang="ru-RU" dirty="0" err="1"/>
              <a:t>marina</a:t>
            </a:r>
            <a:r>
              <a:rPr lang="ru-RU" dirty="0"/>
              <a:t>: Грамотрицательные, палочковидные бактерии, обитают в морской среде, известны своей способностью к разложению полисахаридов, включая агар и хитин.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90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96CEA-1006-4464-AF54-2353F146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VIII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6BA46-AD4E-4F5E-95B9-DDDC9B02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82522" cy="4773783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Sphaerotilus</a:t>
            </a:r>
            <a:r>
              <a:rPr lang="ru-RU" dirty="0"/>
              <a:t> </a:t>
            </a:r>
            <a:r>
              <a:rPr lang="ru-RU" dirty="0" err="1"/>
              <a:t>natans</a:t>
            </a:r>
            <a:r>
              <a:rPr lang="ru-RU" dirty="0"/>
              <a:t>: Грамотрицательные, нитевидные бактерии, часто образующие </a:t>
            </a:r>
            <a:r>
              <a:rPr lang="ru-RU" dirty="0" err="1"/>
              <a:t>водорослеподобные</a:t>
            </a:r>
            <a:r>
              <a:rPr lang="ru-RU" dirty="0"/>
              <a:t> скопления в загрязненных или богатых питательными веществами водоемах, способны накапливать железо и марганец.</a:t>
            </a:r>
          </a:p>
          <a:p>
            <a:r>
              <a:rPr lang="ru-RU" dirty="0" err="1"/>
              <a:t>Leptothrix</a:t>
            </a:r>
            <a:r>
              <a:rPr lang="ru-RU" dirty="0"/>
              <a:t> </a:t>
            </a:r>
            <a:r>
              <a:rPr lang="ru-RU" dirty="0" err="1"/>
              <a:t>ochracea</a:t>
            </a:r>
            <a:r>
              <a:rPr lang="ru-RU" dirty="0"/>
              <a:t>: Грамотрицательные бактерии, известные своей способностью окислять железо и марганец, образуя длинные, нитевидные скопления с оксидами металлов, часто встречаются в пресных водах.</a:t>
            </a:r>
          </a:p>
          <a:p>
            <a:r>
              <a:rPr lang="ru-RU" dirty="0" err="1"/>
              <a:t>Heliscomenobacter</a:t>
            </a:r>
            <a:r>
              <a:rPr lang="ru-RU" dirty="0"/>
              <a:t> </a:t>
            </a:r>
            <a:r>
              <a:rPr lang="ru-RU" dirty="0" err="1"/>
              <a:t>hydrossis</a:t>
            </a:r>
            <a:r>
              <a:rPr lang="ru-RU" dirty="0"/>
              <a:t>: Грамотрицательные, нитевидные бактерии, обитают в сточных водах и загрязненных водоемах, могут участвовать в процессах самоочищения воды.</a:t>
            </a:r>
          </a:p>
          <a:p>
            <a:r>
              <a:rPr lang="ru-RU" dirty="0" err="1"/>
              <a:t>Crenothrix</a:t>
            </a:r>
            <a:r>
              <a:rPr lang="ru-RU" dirty="0"/>
              <a:t> </a:t>
            </a:r>
            <a:r>
              <a:rPr lang="ru-RU" dirty="0" err="1"/>
              <a:t>polyspora</a:t>
            </a:r>
            <a:r>
              <a:rPr lang="ru-RU" dirty="0"/>
              <a:t>: Грамотрицательные, нитевидные бактерии, известные способностью окислять железо, образуя характерные скопления в водопроводных системах, могут приводить к засорению труб.</a:t>
            </a:r>
          </a:p>
          <a:p>
            <a:r>
              <a:rPr lang="ru-RU" dirty="0" err="1"/>
              <a:t>Clonothrix</a:t>
            </a:r>
            <a:r>
              <a:rPr lang="ru-RU" dirty="0"/>
              <a:t> </a:t>
            </a:r>
            <a:r>
              <a:rPr lang="ru-RU" dirty="0" err="1"/>
              <a:t>fusca</a:t>
            </a:r>
            <a:r>
              <a:rPr lang="ru-RU" dirty="0"/>
              <a:t>: Грамотрицательные, нитевидные бактерии, специализирующиеся на окислении железа и марганца, образуют характерные скопления и часто встречаются в водных системах с высоким содержанием этих металлов.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D1DFBC-2ED0-430D-BDDF-3FCAEA2A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22" y="3081722"/>
            <a:ext cx="3789685" cy="226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2099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A842CD-64D1-4DAC-B4D6-C4637E9B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72" y="2057024"/>
            <a:ext cx="3829584" cy="340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96CEA-1006-4464-AF54-2353F146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IX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6BA46-AD4E-4F5E-95B9-DDDC9B02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577"/>
            <a:ext cx="7746507" cy="4575298"/>
          </a:xfrm>
        </p:spPr>
        <p:txBody>
          <a:bodyPr>
            <a:normAutofit fontScale="55000" lnSpcReduction="20000"/>
          </a:bodyPr>
          <a:lstStyle/>
          <a:p>
            <a:r>
              <a:rPr lang="ru-RU" dirty="0" err="1"/>
              <a:t>Hyphomicrobium</a:t>
            </a:r>
            <a:r>
              <a:rPr lang="ru-RU" dirty="0"/>
              <a:t> </a:t>
            </a:r>
            <a:r>
              <a:rPr lang="ru-RU" dirty="0" err="1"/>
              <a:t>vulgare</a:t>
            </a:r>
            <a:r>
              <a:rPr lang="ru-RU" dirty="0"/>
              <a:t>: Грамотрицательные, аэробные бактерии с уникальной морфологией, включая выросты и стебельки. Они </a:t>
            </a:r>
            <a:r>
              <a:rPr lang="ru-RU" dirty="0" err="1"/>
              <a:t>метаболизируют</a:t>
            </a:r>
            <a:r>
              <a:rPr lang="ru-RU" dirty="0"/>
              <a:t> одноуглеродные соединения, например метанол.</a:t>
            </a:r>
          </a:p>
          <a:p>
            <a:r>
              <a:rPr lang="ru-RU" dirty="0" err="1"/>
              <a:t>Pedomicrobium</a:t>
            </a:r>
            <a:r>
              <a:rPr lang="ru-RU" dirty="0"/>
              <a:t> </a:t>
            </a:r>
            <a:r>
              <a:rPr lang="ru-RU" dirty="0" err="1"/>
              <a:t>manganicum</a:t>
            </a:r>
            <a:r>
              <a:rPr lang="ru-RU" dirty="0"/>
              <a:t>: Грамотрицательные бактерии, известные своей способностью накапливать марганец и железо. Они часто обнаруживаются в системах водоснабжения и природных водоемах.</a:t>
            </a:r>
          </a:p>
          <a:p>
            <a:r>
              <a:rPr lang="ru-RU" dirty="0" err="1"/>
              <a:t>Caulobacter</a:t>
            </a:r>
            <a:r>
              <a:rPr lang="ru-RU" dirty="0"/>
              <a:t> </a:t>
            </a:r>
            <a:r>
              <a:rPr lang="ru-RU" dirty="0" err="1"/>
              <a:t>crescentus</a:t>
            </a:r>
            <a:r>
              <a:rPr lang="ru-RU" dirty="0"/>
              <a:t>: Грамотрицательные, стебельковые бактерии, известные своей необычной формой и способностью к прикреплению к твердым поверхностям. Используются в исследованиях клеточного цикла и дифференциации.</a:t>
            </a:r>
          </a:p>
          <a:p>
            <a:r>
              <a:rPr lang="ru-RU" dirty="0" err="1"/>
              <a:t>Prosthecomicrobium</a:t>
            </a:r>
            <a:r>
              <a:rPr lang="ru-RU" dirty="0"/>
              <a:t> </a:t>
            </a:r>
            <a:r>
              <a:rPr lang="ru-RU" dirty="0" err="1"/>
              <a:t>hirschii</a:t>
            </a:r>
            <a:r>
              <a:rPr lang="ru-RU" dirty="0"/>
              <a:t>: Грамотрицательные бактерии с необычной морфологией, включая множество клеточных выростов. Они распространены в пресных водах и почве.</a:t>
            </a:r>
          </a:p>
          <a:p>
            <a:r>
              <a:rPr lang="ru-RU" dirty="0" err="1"/>
              <a:t>Seliberia</a:t>
            </a:r>
            <a:r>
              <a:rPr lang="ru-RU" dirty="0"/>
              <a:t> </a:t>
            </a:r>
            <a:r>
              <a:rPr lang="ru-RU" dirty="0" err="1"/>
              <a:t>stellata</a:t>
            </a:r>
            <a:r>
              <a:rPr lang="ru-RU" dirty="0"/>
              <a:t>: Грамотрицательные, аэробные бактерии, обладают уникальной звездообразной формой и часто встречаются в пресных водоемах.</a:t>
            </a:r>
          </a:p>
          <a:p>
            <a:r>
              <a:rPr lang="ru-RU" dirty="0" err="1"/>
              <a:t>Metallogenium</a:t>
            </a:r>
            <a:r>
              <a:rPr lang="ru-RU" dirty="0"/>
              <a:t> </a:t>
            </a:r>
            <a:r>
              <a:rPr lang="ru-RU" dirty="0" err="1"/>
              <a:t>personatum</a:t>
            </a:r>
            <a:r>
              <a:rPr lang="ru-RU" dirty="0"/>
              <a:t>: Грамотрицательные бактерии, известные своей способностью окислять железо и марганец, часто формируют характерные клеточные агрегаты в водных системах.</a:t>
            </a:r>
          </a:p>
          <a:p>
            <a:r>
              <a:rPr lang="ru-RU" dirty="0" err="1"/>
              <a:t>Gallionella</a:t>
            </a:r>
            <a:r>
              <a:rPr lang="ru-RU" dirty="0"/>
              <a:t> </a:t>
            </a:r>
            <a:r>
              <a:rPr lang="ru-RU" dirty="0" err="1"/>
              <a:t>ferruginea</a:t>
            </a:r>
            <a:r>
              <a:rPr lang="ru-RU" dirty="0"/>
              <a:t>: Грамотрицательные бактерии, специализирующиеся на окислении железа, образуют длинные, закрученные нити. Широко распространены в водных системах с высоким содержанием железа.</a:t>
            </a:r>
          </a:p>
        </p:txBody>
      </p:sp>
      <p:pic>
        <p:nvPicPr>
          <p:cNvPr id="9221" name="Picture 5" descr="Regulation of cell polarity">
            <a:extLst>
              <a:ext uri="{FF2B5EF4-FFF2-40B4-BE49-F238E27FC236}">
                <a16:creationId xmlns:a16="http://schemas.microsoft.com/office/drawing/2014/main" id="{3EA18ED1-ADF5-479E-9A99-6A2EBA63D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015" y="101049"/>
            <a:ext cx="1970843" cy="1819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Фото: Yves Brun, Indiana University">
            <a:extLst>
              <a:ext uri="{FF2B5EF4-FFF2-40B4-BE49-F238E27FC236}">
                <a16:creationId xmlns:a16="http://schemas.microsoft.com/office/drawing/2014/main" id="{10DC582D-101C-4873-AEFA-299C3CF3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95" y="139208"/>
            <a:ext cx="2409178" cy="15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6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21993-02E3-49F6-9092-62D3E07D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Kudah-kudah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5E34839-39A8-42BC-BD03-9205B3F5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957"/>
            <a:ext cx="10515600" cy="4334674"/>
          </a:xfrm>
        </p:spPr>
      </p:pic>
    </p:spTree>
    <p:extLst>
      <p:ext uri="{BB962C8B-B14F-4D97-AF65-F5344CB8AC3E}">
        <p14:creationId xmlns:p14="http://schemas.microsoft.com/office/powerpoint/2010/main" val="369806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7CCFE-4F67-48B2-9137-C5871E48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72" y="4500660"/>
            <a:ext cx="5420481" cy="2286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96CEA-1006-4464-AF54-2353F146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X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6BA46-AD4E-4F5E-95B9-DDDC9B02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3633"/>
            <a:ext cx="6228425" cy="5143346"/>
          </a:xfrm>
        </p:spPr>
        <p:txBody>
          <a:bodyPr>
            <a:normAutofit/>
          </a:bodyPr>
          <a:lstStyle/>
          <a:p>
            <a:r>
              <a:rPr lang="ru-RU" sz="1800" dirty="0" err="1"/>
              <a:t>Chlamydiaceae</a:t>
            </a:r>
            <a:r>
              <a:rPr lang="ru-RU" sz="1800" dirty="0"/>
              <a:t> - </a:t>
            </a:r>
            <a:r>
              <a:rPr lang="ru-RU" sz="1800" dirty="0" err="1"/>
              <a:t>Chlamydia</a:t>
            </a:r>
            <a:r>
              <a:rPr lang="ru-RU" sz="1800" dirty="0"/>
              <a:t> </a:t>
            </a:r>
            <a:r>
              <a:rPr lang="ru-RU" sz="1800" dirty="0" err="1"/>
              <a:t>trachomatis</a:t>
            </a:r>
            <a:r>
              <a:rPr lang="ru-RU" sz="1800" dirty="0"/>
              <a:t>: Это грамотрицательные, облигатно внутриклеточные бактерии, вызывающие заболевания, такие как трахома и урогенитальные </a:t>
            </a:r>
            <a:r>
              <a:rPr lang="ru-RU" sz="1800" dirty="0" err="1"/>
              <a:t>хламидиозы</a:t>
            </a:r>
            <a:r>
              <a:rPr lang="ru-RU" sz="1800" dirty="0"/>
              <a:t> у человека.</a:t>
            </a:r>
          </a:p>
          <a:p>
            <a:r>
              <a:rPr lang="ru-RU" sz="1800" dirty="0" err="1"/>
              <a:t>Rickettsiaceae</a:t>
            </a:r>
            <a:r>
              <a:rPr lang="ru-RU" sz="1800" dirty="0"/>
              <a:t> - </a:t>
            </a:r>
            <a:r>
              <a:rPr lang="ru-RU" sz="1800" dirty="0" err="1"/>
              <a:t>Rickettsia</a:t>
            </a:r>
            <a:r>
              <a:rPr lang="ru-RU" sz="1800" dirty="0"/>
              <a:t> </a:t>
            </a:r>
            <a:r>
              <a:rPr lang="ru-RU" sz="1800" dirty="0" err="1"/>
              <a:t>rickettsii</a:t>
            </a:r>
            <a:r>
              <a:rPr lang="ru-RU" sz="1800" dirty="0"/>
              <a:t>: Грамотрицательные, облигатно внутриклеточные паразиты, вызывающие болезни у человека, включая </a:t>
            </a:r>
            <a:r>
              <a:rPr lang="ru-RU" sz="1800" dirty="0" err="1"/>
              <a:t>Скалистогорскую</a:t>
            </a:r>
            <a:r>
              <a:rPr lang="ru-RU" sz="1800" dirty="0"/>
              <a:t> пятнистую лихорадку.</a:t>
            </a:r>
          </a:p>
          <a:p>
            <a:r>
              <a:rPr lang="ru-RU" sz="1800" dirty="0" err="1"/>
              <a:t>Bartonellaceae</a:t>
            </a:r>
            <a:r>
              <a:rPr lang="ru-RU" sz="1800" dirty="0"/>
              <a:t> - </a:t>
            </a:r>
            <a:r>
              <a:rPr lang="ru-RU" sz="1800" dirty="0" err="1"/>
              <a:t>Bartonella</a:t>
            </a:r>
            <a:r>
              <a:rPr lang="ru-RU" sz="1800" dirty="0"/>
              <a:t> </a:t>
            </a:r>
            <a:r>
              <a:rPr lang="ru-RU" sz="1800" dirty="0" err="1"/>
              <a:t>henselae</a:t>
            </a:r>
            <a:r>
              <a:rPr lang="ru-RU" sz="1800" dirty="0"/>
              <a:t>: Грамотрицательные, факультативно внутриклеточные бактерии, известные как возбудители болезни кошачьей царапины и других заболеваний у человека.</a:t>
            </a:r>
          </a:p>
          <a:p>
            <a:r>
              <a:rPr lang="ru-RU" sz="1800" dirty="0" err="1"/>
              <a:t>Anaplasmataceae</a:t>
            </a:r>
            <a:r>
              <a:rPr lang="ru-RU" sz="1800" dirty="0"/>
              <a:t> - </a:t>
            </a:r>
            <a:r>
              <a:rPr lang="ru-RU" sz="1800" dirty="0" err="1"/>
              <a:t>Anaplasma</a:t>
            </a:r>
            <a:r>
              <a:rPr lang="ru-RU" sz="1800" dirty="0"/>
              <a:t> </a:t>
            </a:r>
            <a:r>
              <a:rPr lang="ru-RU" sz="1800" dirty="0" err="1"/>
              <a:t>phagocytophilum</a:t>
            </a:r>
            <a:r>
              <a:rPr lang="ru-RU" sz="1800" dirty="0"/>
              <a:t>: Грамотрицательные, облигатно внутриклеточные бактерии, вызывающие анаплазмоз у людей и животных, передающийся через укусы клещей.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en-US" sz="1800" dirty="0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76DEBCA1-684D-487C-A6B7-6305100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24" y="1643633"/>
            <a:ext cx="4729163" cy="28717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59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FC22F8-6025-482B-BA1C-09C72E17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Anoxyphotobacteria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F17477-90F1-4AEF-8AC2-B1596670D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453" y="2029811"/>
            <a:ext cx="8149179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959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D356A-E5DC-4C91-8569-10AF69C6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Anoxyphotobacteria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587287-2336-4552-9778-E584A82E8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4868" cy="4667250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/>
              <a:t>Rhodospirillum</a:t>
            </a:r>
            <a:r>
              <a:rPr lang="ru-RU" dirty="0"/>
              <a:t> </a:t>
            </a:r>
            <a:r>
              <a:rPr lang="ru-RU" dirty="0" err="1"/>
              <a:t>rubrum</a:t>
            </a:r>
            <a:r>
              <a:rPr lang="ru-RU" dirty="0"/>
              <a:t>: Грамотрицательные, спиралевидные, фотосинтезирующие бактерии, обитающие в стоячих водах. Они используют </a:t>
            </a:r>
            <a:r>
              <a:rPr lang="ru-RU" dirty="0" err="1"/>
              <a:t>бактериохлорофилл</a:t>
            </a:r>
            <a:r>
              <a:rPr lang="ru-RU" dirty="0"/>
              <a:t> и проводят </a:t>
            </a:r>
            <a:r>
              <a:rPr lang="ru-RU" dirty="0" err="1"/>
              <a:t>аноксигенный</a:t>
            </a:r>
            <a:r>
              <a:rPr lang="ru-RU" dirty="0"/>
              <a:t> фотосинтез.</a:t>
            </a:r>
          </a:p>
          <a:p>
            <a:r>
              <a:rPr lang="ru-RU" dirty="0" err="1"/>
              <a:t>Chloroflexus</a:t>
            </a:r>
            <a:r>
              <a:rPr lang="ru-RU" dirty="0"/>
              <a:t> </a:t>
            </a:r>
            <a:r>
              <a:rPr lang="ru-RU" dirty="0" err="1"/>
              <a:t>aurantiacus</a:t>
            </a:r>
            <a:r>
              <a:rPr lang="ru-RU" dirty="0"/>
              <a:t>: Грамотрицательные, нитевидные, термофильные бактерии, относящиеся к зеленым несерным бактериям. Они обитают в горячих источниках и способны к </a:t>
            </a:r>
            <a:r>
              <a:rPr lang="ru-RU" dirty="0" err="1"/>
              <a:t>аноксигенному</a:t>
            </a:r>
            <a:r>
              <a:rPr lang="ru-RU" dirty="0"/>
              <a:t> фотосинтезу.</a:t>
            </a:r>
          </a:p>
          <a:p>
            <a:r>
              <a:rPr lang="ru-RU" dirty="0" err="1"/>
              <a:t>Chlorobium</a:t>
            </a:r>
            <a:r>
              <a:rPr lang="ru-RU" dirty="0"/>
              <a:t> </a:t>
            </a:r>
            <a:r>
              <a:rPr lang="ru-RU" dirty="0" err="1"/>
              <a:t>limicola</a:t>
            </a:r>
            <a:r>
              <a:rPr lang="ru-RU" dirty="0"/>
              <a:t>: Грамотрицательные, нитевидные зеленые серные бактерии, производят </a:t>
            </a:r>
            <a:r>
              <a:rPr lang="ru-RU" dirty="0" err="1"/>
              <a:t>аноксигенный</a:t>
            </a:r>
            <a:r>
              <a:rPr lang="ru-RU" dirty="0"/>
              <a:t> фотосинтез, используя сероводород в качестве донора электронов, обитают в серных источниках.</a:t>
            </a:r>
          </a:p>
          <a:p>
            <a:r>
              <a:rPr lang="ru-RU" dirty="0" err="1"/>
              <a:t>Chromatium</a:t>
            </a:r>
            <a:r>
              <a:rPr lang="ru-RU" dirty="0"/>
              <a:t> </a:t>
            </a:r>
            <a:r>
              <a:rPr lang="ru-RU" dirty="0" err="1"/>
              <a:t>okenii</a:t>
            </a:r>
            <a:r>
              <a:rPr lang="ru-RU" dirty="0"/>
              <a:t>: Грамотрицательные, пурпурные серные бактерии, способные к </a:t>
            </a:r>
            <a:r>
              <a:rPr lang="ru-RU" dirty="0" err="1"/>
              <a:t>аноксигенному</a:t>
            </a:r>
            <a:r>
              <a:rPr lang="ru-RU" dirty="0"/>
              <a:t> фотосинтезу, используют сероводород и образуют элементарную серу, обитают в богатых сероводородом водах.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C2BC09-A873-46C9-9F22-E63DBA72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20" y="3844032"/>
            <a:ext cx="3324544" cy="2648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A8D721-0DE5-486D-8A6A-3AE5E448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20" y="2072047"/>
            <a:ext cx="1827023" cy="1390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292968-2424-4617-AD45-E26476D1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007" y="2505341"/>
            <a:ext cx="1578340" cy="9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4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61B2B-6641-4A9B-963A-36213210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Oxyphotobacteria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BD9481-F3E4-41BE-83C9-A1D4A387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394" y="216761"/>
            <a:ext cx="5245964" cy="19216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3A9BA-C395-4876-934A-2AEBE73EF4D7}"/>
              </a:ext>
            </a:extLst>
          </p:cNvPr>
          <p:cNvSpPr txBox="1"/>
          <p:nvPr/>
        </p:nvSpPr>
        <p:spPr>
          <a:xfrm>
            <a:off x="518603" y="1890943"/>
            <a:ext cx="102537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Cyanobacteriales</a:t>
            </a:r>
            <a:r>
              <a:rPr lang="ru-RU" dirty="0"/>
              <a:t> (</a:t>
            </a:r>
            <a:r>
              <a:rPr lang="ru-RU" dirty="0" err="1"/>
              <a:t>Cyanobacteria</a:t>
            </a:r>
            <a:r>
              <a:rPr lang="ru-RU" dirty="0"/>
              <a:t>): Эти грамотрицательные бактерии известны как сине-зеленые водоросли. Они способны к кислородному фотосинтезу, играют важную роль в глобальном цикле углерода и азота.</a:t>
            </a:r>
            <a:r>
              <a:rPr lang="en-US" dirty="0"/>
              <a:t> Anabaena </a:t>
            </a:r>
            <a:r>
              <a:rPr lang="en-US" dirty="0" err="1"/>
              <a:t>spiroides</a:t>
            </a:r>
            <a:r>
              <a:rPr lang="en-US" dirty="0"/>
              <a:t>, Nostoc </a:t>
            </a:r>
            <a:r>
              <a:rPr lang="en-US" dirty="0" err="1"/>
              <a:t>pruniforme</a:t>
            </a: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Prochloron</a:t>
            </a:r>
            <a:r>
              <a:rPr lang="ru-RU" b="1" dirty="0"/>
              <a:t> </a:t>
            </a:r>
            <a:r>
              <a:rPr lang="ru-RU" b="1" dirty="0" err="1"/>
              <a:t>didemni</a:t>
            </a:r>
            <a:r>
              <a:rPr lang="ru-RU" dirty="0"/>
              <a:t>: Это фотосинтезирующие, облигатно симбиотические бактерии, часто встречаются в ассоциации с морскими беспозвоночными, например, асцидиями. Они занимают особое место среди фотосинтезирующих прокариот за свою уникальную структуру хлорофилла.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Prochlorococcus marinus </a:t>
            </a:r>
            <a:r>
              <a:rPr lang="ru-RU" dirty="0"/>
              <a:t>Крайне маленькие морские </a:t>
            </a:r>
            <a:r>
              <a:rPr lang="ru-RU" dirty="0" err="1"/>
              <a:t>цианобактерии</a:t>
            </a:r>
            <a:r>
              <a:rPr lang="ru-RU" dirty="0"/>
              <a:t>, наиболее обильные фотосинтезирующие организмы в теплых океанских водах. Они важны для морских пищевых цепей и цикла углерода.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Prochlorothrix</a:t>
            </a:r>
            <a:r>
              <a:rPr lang="ru-RU" b="1" dirty="0"/>
              <a:t> </a:t>
            </a:r>
            <a:r>
              <a:rPr lang="ru-RU" b="1" dirty="0" err="1"/>
              <a:t>hollandica</a:t>
            </a:r>
            <a:r>
              <a:rPr lang="ru-RU" dirty="0"/>
              <a:t>: </a:t>
            </a:r>
            <a:r>
              <a:rPr lang="ru-RU" dirty="0" err="1"/>
              <a:t>Филаментозные</a:t>
            </a:r>
            <a:r>
              <a:rPr lang="ru-RU" dirty="0"/>
              <a:t> </a:t>
            </a:r>
            <a:r>
              <a:rPr lang="ru-RU" dirty="0" err="1"/>
              <a:t>цианобактерии</a:t>
            </a:r>
            <a:r>
              <a:rPr lang="ru-RU" dirty="0"/>
              <a:t>, обнаруженные в пресноводных средах. Они отличаются наличием хлорофилла a и b, что является необычным для </a:t>
            </a:r>
            <a:r>
              <a:rPr lang="ru-RU" dirty="0" err="1"/>
              <a:t>цианобактерий</a:t>
            </a:r>
            <a:r>
              <a:rPr lang="ru-RU" dirty="0"/>
              <a:t> и делает их похожими на зеленые водоросли.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052" name="Picture 4" descr="SEM of Prochlorococcus marinus pseudo-colored">
            <a:extLst>
              <a:ext uri="{FF2B5EF4-FFF2-40B4-BE49-F238E27FC236}">
                <a16:creationId xmlns:a16="http://schemas.microsoft.com/office/drawing/2014/main" id="{F07FBA62-518C-4673-AA5D-A249AAFE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730" y="4398133"/>
            <a:ext cx="908667" cy="937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E738BD-3401-432D-AA9E-5C96CCFEF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313" y="5570135"/>
            <a:ext cx="919852" cy="937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CD101A-BE4D-445C-8FB2-DFEE134D8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312" y="3169676"/>
            <a:ext cx="919852" cy="994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8" name="Picture 10" descr="Anabaena spiroides">
            <a:extLst>
              <a:ext uri="{FF2B5EF4-FFF2-40B4-BE49-F238E27FC236}">
                <a16:creationId xmlns:a16="http://schemas.microsoft.com/office/drawing/2014/main" id="{6FE23193-9E09-4157-80F4-FD705F0A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507" y="1890943"/>
            <a:ext cx="1248586" cy="9375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255A02D-E241-4A55-AB94-BF56EF926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789" y="216761"/>
            <a:ext cx="908668" cy="682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124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288EA-DB17-40CE-BC68-D74D7975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Gracilicutes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8807C7-73B7-4E80-9F78-7F7FBF727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486" y="2549361"/>
            <a:ext cx="6115904" cy="2229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674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4CB4C-3D35-4566-A251-103624A2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Scotobacteria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505C59-8804-48D0-B5F2-22B38D480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56" y="1690688"/>
            <a:ext cx="3240839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EC562-5DBA-48D3-8D90-BCB5D3C75231}"/>
              </a:ext>
            </a:extLst>
          </p:cNvPr>
          <p:cNvSpPr txBox="1"/>
          <p:nvPr/>
        </p:nvSpPr>
        <p:spPr>
          <a:xfrm>
            <a:off x="4630942" y="2143449"/>
            <a:ext cx="6826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 </a:t>
            </a:r>
            <a:r>
              <a:rPr lang="en-US" dirty="0"/>
              <a:t>C</a:t>
            </a:r>
            <a:r>
              <a:rPr lang="ru-RU" i="0" dirty="0">
                <a:effectLst/>
              </a:rPr>
              <a:t>пирохеты</a:t>
            </a:r>
            <a:endParaRPr lang="en-US" i="0" dirty="0">
              <a:effectLst/>
            </a:endParaRPr>
          </a:p>
          <a:p>
            <a:pPr marL="342900" indent="-342900">
              <a:buAutoNum type="arabicPeriod"/>
            </a:pPr>
            <a:r>
              <a:rPr lang="ru-RU" i="0" dirty="0">
                <a:effectLst/>
              </a:rPr>
              <a:t> Аэробные спиральные и </a:t>
            </a:r>
            <a:r>
              <a:rPr lang="ru-RU" i="0" dirty="0" err="1">
                <a:effectLst/>
              </a:rPr>
              <a:t>вибриоидные</a:t>
            </a:r>
            <a:endParaRPr lang="ru-RU" i="0" dirty="0">
              <a:effectLst/>
            </a:endParaRPr>
          </a:p>
          <a:p>
            <a:pPr marL="342900" indent="-342900">
              <a:buAutoNum type="arabicPeriod"/>
            </a:pPr>
            <a:r>
              <a:rPr lang="ru-RU" dirty="0"/>
              <a:t> Аэробные палочки и кокки</a:t>
            </a:r>
          </a:p>
          <a:p>
            <a:pPr marL="342900" indent="-342900">
              <a:buAutoNum type="arabicPeriod"/>
            </a:pPr>
            <a:r>
              <a:rPr lang="ru-RU" dirty="0"/>
              <a:t> Факультативно-анаэробные палочки</a:t>
            </a:r>
          </a:p>
          <a:p>
            <a:pPr marL="342900" indent="-342900">
              <a:buAutoNum type="arabicPeriod"/>
            </a:pPr>
            <a:r>
              <a:rPr lang="ru-RU" dirty="0"/>
              <a:t> Анаэробные прямые, изогнутые и спиральные палочки</a:t>
            </a:r>
          </a:p>
          <a:p>
            <a:pPr marL="342900" indent="-342900">
              <a:buAutoNum type="arabicPeriod"/>
            </a:pPr>
            <a:r>
              <a:rPr lang="ru-RU" dirty="0"/>
              <a:t>Хемолитотрофные бактерии</a:t>
            </a:r>
          </a:p>
          <a:p>
            <a:pPr marL="342900" indent="-342900">
              <a:buAutoNum type="arabicPeriod"/>
            </a:pPr>
            <a:r>
              <a:rPr lang="ru-RU" dirty="0"/>
              <a:t>Скользящие бактерии</a:t>
            </a:r>
          </a:p>
          <a:p>
            <a:pPr marL="342900" indent="-342900">
              <a:buAutoNum type="arabicPeriod"/>
            </a:pPr>
            <a:r>
              <a:rPr lang="ru-RU" dirty="0"/>
              <a:t> Хламидобактерии</a:t>
            </a:r>
          </a:p>
          <a:p>
            <a:pPr marL="342900" indent="-342900">
              <a:buAutoNum type="arabicPeriod"/>
            </a:pPr>
            <a:r>
              <a:rPr lang="ru-RU" dirty="0"/>
              <a:t> Почкующиеся и (или) стебельковые бактерии</a:t>
            </a:r>
          </a:p>
          <a:p>
            <a:pPr marL="342900" indent="-342900">
              <a:buAutoNum type="arabicPeriod"/>
            </a:pPr>
            <a:r>
              <a:rPr lang="ru-RU" dirty="0"/>
              <a:t> Риккетсии и хламидии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4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2FCB74-A3F7-44F6-AEC5-9036AA0D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40" y="3501756"/>
            <a:ext cx="5630061" cy="2810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97DD7-B322-4BB2-A67D-BF701123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70"/>
            <a:ext cx="10515600" cy="1325563"/>
          </a:xfrm>
        </p:spPr>
        <p:txBody>
          <a:bodyPr/>
          <a:lstStyle/>
          <a:p>
            <a:r>
              <a:rPr lang="en-US" dirty="0" err="1"/>
              <a:t>Scotobacteria</a:t>
            </a:r>
            <a:r>
              <a:rPr lang="ru-RU" dirty="0"/>
              <a:t> </a:t>
            </a:r>
            <a:r>
              <a:rPr lang="en-US" dirty="0"/>
              <a:t>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B3DD69-056E-4A49-BF06-63D7B2E0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3" y="1896646"/>
            <a:ext cx="6077505" cy="4415377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 err="1"/>
              <a:t>Leptospira</a:t>
            </a:r>
            <a:r>
              <a:rPr lang="ru-RU" b="1" dirty="0"/>
              <a:t> </a:t>
            </a:r>
            <a:r>
              <a:rPr lang="ru-RU" b="1" dirty="0" err="1"/>
              <a:t>interrogans</a:t>
            </a:r>
            <a:r>
              <a:rPr lang="ru-RU" dirty="0"/>
              <a:t>: Это грамотрицательные, тонкие, спиралевидные бактерии, вызывающие заболевание лептоспироз у людей и животных.</a:t>
            </a:r>
          </a:p>
          <a:p>
            <a:r>
              <a:rPr lang="ru-RU" b="1" dirty="0" err="1"/>
              <a:t>Borrelia</a:t>
            </a:r>
            <a:r>
              <a:rPr lang="ru-RU" b="1" dirty="0"/>
              <a:t> </a:t>
            </a:r>
            <a:r>
              <a:rPr lang="ru-RU" b="1" dirty="0" err="1"/>
              <a:t>burgdorferi</a:t>
            </a:r>
            <a:r>
              <a:rPr lang="ru-RU" dirty="0"/>
              <a:t>: Грамотрицательные, спиралевидные бактерии, известные как возбудители болезни Лайма, передающиеся клещами.</a:t>
            </a:r>
          </a:p>
          <a:p>
            <a:r>
              <a:rPr lang="ru-RU" b="1" dirty="0" err="1"/>
              <a:t>Treponema</a:t>
            </a:r>
            <a:r>
              <a:rPr lang="ru-RU" b="1" dirty="0"/>
              <a:t> </a:t>
            </a:r>
            <a:r>
              <a:rPr lang="ru-RU" b="1" dirty="0" err="1"/>
              <a:t>pallidum</a:t>
            </a:r>
            <a:r>
              <a:rPr lang="ru-RU" dirty="0"/>
              <a:t>: Грамотрицательные, тонкие спиралевидные бактерии, причина сифилиса, передающегося половым путем или врожденно.</a:t>
            </a:r>
          </a:p>
          <a:p>
            <a:r>
              <a:rPr lang="ru-RU" b="1" dirty="0" err="1"/>
              <a:t>Spirochaeta</a:t>
            </a:r>
            <a:r>
              <a:rPr lang="ru-RU" b="1" dirty="0"/>
              <a:t> </a:t>
            </a:r>
            <a:r>
              <a:rPr lang="ru-RU" b="1" dirty="0" err="1"/>
              <a:t>plicatilis</a:t>
            </a:r>
            <a:r>
              <a:rPr lang="ru-RU" dirty="0"/>
              <a:t>: Бесцветные, спиралевидные, грамотрицательные бактерии, встречающиеся в пресных водах и сточных водах.</a:t>
            </a:r>
          </a:p>
          <a:p>
            <a:r>
              <a:rPr lang="ru-RU" dirty="0" err="1"/>
              <a:t>Cristispira</a:t>
            </a:r>
            <a:r>
              <a:rPr lang="ru-RU" dirty="0"/>
              <a:t> </a:t>
            </a:r>
            <a:r>
              <a:rPr lang="ru-RU" dirty="0" err="1"/>
              <a:t>sp</a:t>
            </a:r>
            <a:r>
              <a:rPr lang="ru-RU" dirty="0"/>
              <a:t>.: Грамотрицательные, большие спиралевидные бактерии, обитающие в пищеварительной системе моллюсков, особенно устриц.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3D9427-4C8B-4892-962A-B8183F79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94" y="1113817"/>
            <a:ext cx="4565481" cy="25502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28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D1135-5D2E-4939-BD34-47EF2A04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Scotobacteria</a:t>
            </a:r>
            <a:r>
              <a:rPr lang="ru-RU" dirty="0"/>
              <a:t> </a:t>
            </a:r>
            <a:r>
              <a:rPr lang="en-US" dirty="0"/>
              <a:t>II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2B7D5F-05E9-4AD7-9054-BBF205E3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7617" cy="4693883"/>
          </a:xfrm>
        </p:spPr>
        <p:txBody>
          <a:bodyPr>
            <a:normAutofit fontScale="92500" lnSpcReduction="20000"/>
          </a:bodyPr>
          <a:lstStyle/>
          <a:p>
            <a:r>
              <a:rPr lang="ru-RU" sz="1800" b="1" dirty="0" err="1"/>
              <a:t>Spirillum</a:t>
            </a:r>
            <a:r>
              <a:rPr lang="ru-RU" sz="1800" b="1" dirty="0"/>
              <a:t> </a:t>
            </a:r>
            <a:r>
              <a:rPr lang="ru-RU" sz="1800" b="1" dirty="0" err="1"/>
              <a:t>volutans</a:t>
            </a:r>
            <a:r>
              <a:rPr lang="ru-RU" sz="1800" dirty="0"/>
              <a:t>: Грамотрицательные, крупные, спиралевидные бактерии, обитающие в пресных водах, аэробные и подвижные благодаря жгутикам.</a:t>
            </a:r>
          </a:p>
          <a:p>
            <a:r>
              <a:rPr lang="ru-RU" sz="1800" b="1" dirty="0" err="1"/>
              <a:t>Aquaspirillum</a:t>
            </a:r>
            <a:r>
              <a:rPr lang="ru-RU" sz="1800" b="1" dirty="0"/>
              <a:t> </a:t>
            </a:r>
            <a:r>
              <a:rPr lang="ru-RU" sz="1800" b="1" dirty="0" err="1"/>
              <a:t>serpens</a:t>
            </a:r>
            <a:r>
              <a:rPr lang="ru-RU" sz="1800" dirty="0"/>
              <a:t>: Грамотрицательные, спиралевидные бактерии, обитающие в пресной воде, характеризуются своей способностью к окислению аммиака.</a:t>
            </a:r>
          </a:p>
          <a:p>
            <a:r>
              <a:rPr lang="ru-RU" sz="1800" b="1" dirty="0" err="1"/>
              <a:t>Oceanospirillum</a:t>
            </a:r>
            <a:r>
              <a:rPr lang="ru-RU" sz="1800" b="1" dirty="0"/>
              <a:t> </a:t>
            </a:r>
            <a:r>
              <a:rPr lang="ru-RU" sz="1800" b="1" dirty="0" err="1"/>
              <a:t>linum</a:t>
            </a:r>
            <a:r>
              <a:rPr lang="ru-RU" sz="1800" dirty="0"/>
              <a:t>: Морские, грамотрицательные, спиралевидные бактерии, аэробные, известные своей способностью выживать в соленой воде.</a:t>
            </a:r>
          </a:p>
          <a:p>
            <a:r>
              <a:rPr lang="ru-RU" sz="1800" b="1" dirty="0" err="1"/>
              <a:t>Azospirillum</a:t>
            </a:r>
            <a:r>
              <a:rPr lang="ru-RU" sz="1800" b="1" dirty="0"/>
              <a:t> </a:t>
            </a:r>
            <a:r>
              <a:rPr lang="ru-RU" sz="1800" b="1" dirty="0" err="1"/>
              <a:t>brasilense</a:t>
            </a:r>
            <a:r>
              <a:rPr lang="ru-RU" sz="1800" dirty="0"/>
              <a:t>: Грамотрицательные, спиралевидные, почвенные бактерии, способные фиксировать атмосферный азот, полезные для роста растений.</a:t>
            </a:r>
          </a:p>
          <a:p>
            <a:r>
              <a:rPr lang="ru-RU" sz="1800" b="1" dirty="0" err="1"/>
              <a:t>Campylobacter</a:t>
            </a:r>
            <a:r>
              <a:rPr lang="ru-RU" sz="1800" b="1" dirty="0"/>
              <a:t> </a:t>
            </a:r>
            <a:r>
              <a:rPr lang="ru-RU" sz="1800" b="1" dirty="0" err="1"/>
              <a:t>jejuni</a:t>
            </a:r>
            <a:r>
              <a:rPr lang="ru-RU" sz="1800" dirty="0"/>
              <a:t>: Грамотрицательные, изогнутые или спиралевидные бактерии, вызывающие пищевые отравления и кишечные инфекции у людей.</a:t>
            </a:r>
          </a:p>
          <a:p>
            <a:r>
              <a:rPr lang="ru-RU" sz="1800" b="1" dirty="0" err="1"/>
              <a:t>Bdellovibrio</a:t>
            </a:r>
            <a:r>
              <a:rPr lang="ru-RU" sz="1800" b="1" dirty="0"/>
              <a:t> </a:t>
            </a:r>
            <a:r>
              <a:rPr lang="ru-RU" sz="1800" b="1" dirty="0" err="1"/>
              <a:t>bacteriovorus</a:t>
            </a:r>
            <a:r>
              <a:rPr lang="ru-RU" sz="1800" dirty="0"/>
              <a:t>: Грамотрицательные, микроскопические, </a:t>
            </a:r>
            <a:r>
              <a:rPr lang="ru-RU" sz="1800" dirty="0" err="1"/>
              <a:t>предаторные</a:t>
            </a:r>
            <a:r>
              <a:rPr lang="ru-RU" sz="1800" dirty="0"/>
              <a:t> бактерии, которые паразитируют на других грамотрицательных бактериях, вызывая их лизис.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2D02E9-D9FF-431B-8E59-44F230F6950A}"/>
              </a:ext>
            </a:extLst>
          </p:cNvPr>
          <p:cNvSpPr txBox="1">
            <a:spLocks/>
          </p:cNvSpPr>
          <p:nvPr/>
        </p:nvSpPr>
        <p:spPr>
          <a:xfrm>
            <a:off x="838200" y="3384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Scotobacteria</a:t>
            </a:r>
            <a:r>
              <a:rPr lang="ru-RU" dirty="0"/>
              <a:t> </a:t>
            </a:r>
            <a:r>
              <a:rPr lang="en-US" dirty="0"/>
              <a:t>II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79E163-B050-4CF2-9419-FD6B3D25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28" y="3890123"/>
            <a:ext cx="3381847" cy="2753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384B4E-A162-49F3-9A22-76836A211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79" y="1633896"/>
            <a:ext cx="3702543" cy="23802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C8587A4-D85A-4E6B-BCB7-15B9674C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29" y="4785064"/>
            <a:ext cx="2633709" cy="19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1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11A1B-6591-4ABD-9701-69B5B7E5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Scotobacteria</a:t>
            </a:r>
            <a:r>
              <a:rPr lang="ru-RU" dirty="0"/>
              <a:t> </a:t>
            </a:r>
            <a:r>
              <a:rPr lang="en-US" dirty="0"/>
              <a:t>III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1D12A-5B9C-42BA-B3F4-1D5ABDC2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782" y="2157275"/>
            <a:ext cx="6258017" cy="4019688"/>
          </a:xfrm>
        </p:spPr>
        <p:txBody>
          <a:bodyPr/>
          <a:lstStyle/>
          <a:p>
            <a:r>
              <a:rPr lang="ru-RU" b="0" i="0" dirty="0">
                <a:effectLst/>
              </a:rPr>
              <a:t>Данная группа бактерий представлена семью семействами, три из которых включают виды, имеющие существенное значение для плодородия почвы.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2B322-673C-44FC-8D87-6F586C03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6" y="2157275"/>
            <a:ext cx="4027240" cy="3016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003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11A1B-6591-4ABD-9701-69B5B7E5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Scotobacteria</a:t>
            </a:r>
            <a:r>
              <a:rPr lang="ru-RU" dirty="0"/>
              <a:t> </a:t>
            </a:r>
            <a:r>
              <a:rPr lang="en-US" dirty="0"/>
              <a:t>III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2478C6-BD6F-4D33-B45F-8D9E788D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662" y="1690688"/>
            <a:ext cx="4676649" cy="4231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3C2B8A79-ED47-41E1-A8EE-B1113F92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827" y="1606596"/>
            <a:ext cx="7817173" cy="4886279"/>
          </a:xfrm>
        </p:spPr>
        <p:txBody>
          <a:bodyPr>
            <a:normAutofit lnSpcReduction="10000"/>
          </a:bodyPr>
          <a:lstStyle/>
          <a:p>
            <a:r>
              <a:rPr lang="ru-RU" sz="1600" i="0" dirty="0" err="1">
                <a:effectLst/>
              </a:rPr>
              <a:t>Rhizobium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leguminosarum</a:t>
            </a:r>
            <a:r>
              <a:rPr lang="ru-RU" sz="1600" i="0" dirty="0">
                <a:effectLst/>
              </a:rPr>
              <a:t>: Грамотрицательные, почвенные бактерии, способные образовывать клубеньки на корнях бобовых растений и фиксировать атмосферный азот.</a:t>
            </a:r>
          </a:p>
          <a:p>
            <a:r>
              <a:rPr lang="ru-RU" sz="1600" i="0" dirty="0" err="1">
                <a:effectLst/>
              </a:rPr>
              <a:t>Pseudomonas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aeruginosa</a:t>
            </a:r>
            <a:r>
              <a:rPr lang="ru-RU" sz="1600" i="0" dirty="0">
                <a:effectLst/>
              </a:rPr>
              <a:t>: Грамотрицательные, подвижные бактерии, широко распространенные в окружающей среде, могут вызывать инфекции у человека.</a:t>
            </a:r>
          </a:p>
          <a:p>
            <a:r>
              <a:rPr lang="ru-RU" sz="1600" i="0" dirty="0" err="1">
                <a:effectLst/>
              </a:rPr>
              <a:t>Azotobacter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chroococcum</a:t>
            </a:r>
            <a:r>
              <a:rPr lang="ru-RU" sz="1600" i="0" dirty="0">
                <a:effectLst/>
              </a:rPr>
              <a:t>: Грамотрицательные, аэробные, свободноживущие бактерии, фиксирующие атмосферный азот, важные для плодородия почвы.</a:t>
            </a:r>
          </a:p>
          <a:p>
            <a:r>
              <a:rPr lang="ru-RU" sz="1600" i="0" dirty="0" err="1">
                <a:effectLst/>
              </a:rPr>
              <a:t>Azomonas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agilis</a:t>
            </a:r>
            <a:r>
              <a:rPr lang="ru-RU" sz="1600" i="0" dirty="0">
                <a:effectLst/>
              </a:rPr>
              <a:t>: Грамотрицательные, аэробные, подвижные бактерии, свободноживущие фиксаторы азота, полезные для роста растений.</a:t>
            </a:r>
          </a:p>
          <a:p>
            <a:r>
              <a:rPr lang="ru-RU" sz="1600" i="0" dirty="0" err="1">
                <a:effectLst/>
              </a:rPr>
              <a:t>Beijerinckia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indica</a:t>
            </a:r>
            <a:r>
              <a:rPr lang="ru-RU" sz="1600" i="0" dirty="0">
                <a:effectLst/>
              </a:rPr>
              <a:t>: Грамотрицательные, аэробные бактерии, фиксирующие азот, обитают в тропических и субтропических почвах.</a:t>
            </a:r>
          </a:p>
          <a:p>
            <a:r>
              <a:rPr lang="ru-RU" sz="1600" i="0" dirty="0" err="1">
                <a:effectLst/>
              </a:rPr>
              <a:t>Derxia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gummosa</a:t>
            </a:r>
            <a:r>
              <a:rPr lang="ru-RU" sz="1600" i="0" dirty="0">
                <a:effectLst/>
              </a:rPr>
              <a:t>: Грамотрицательные, аэробные бактерии, способные фиксировать атмосферный азот, часто обнаруживаются в почвах с высоким содержанием органических веществ.</a:t>
            </a:r>
          </a:p>
          <a:p>
            <a:r>
              <a:rPr lang="ru-RU" sz="1600" i="0" dirty="0" err="1">
                <a:effectLst/>
              </a:rPr>
              <a:t>Agrobacterium</a:t>
            </a:r>
            <a:r>
              <a:rPr lang="ru-RU" sz="1600" i="0" dirty="0">
                <a:effectLst/>
              </a:rPr>
              <a:t> </a:t>
            </a:r>
            <a:r>
              <a:rPr lang="ru-RU" sz="1600" i="0" dirty="0" err="1">
                <a:effectLst/>
              </a:rPr>
              <a:t>tumefaciens</a:t>
            </a:r>
            <a:r>
              <a:rPr lang="ru-RU" sz="1600" i="0" dirty="0">
                <a:effectLst/>
              </a:rPr>
              <a:t>: Грамотрицательные, почвенные бактерии, известные своей способностью вызывать образование опухолей (корневых раков) на растениях.</a:t>
            </a:r>
          </a:p>
        </p:txBody>
      </p:sp>
    </p:spTree>
    <p:extLst>
      <p:ext uri="{BB962C8B-B14F-4D97-AF65-F5344CB8AC3E}">
        <p14:creationId xmlns:p14="http://schemas.microsoft.com/office/powerpoint/2010/main" val="82699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11A1B-6591-4ABD-9701-69B5B7E5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Scotobacteria</a:t>
            </a:r>
            <a:r>
              <a:rPr lang="ru-RU" dirty="0"/>
              <a:t> </a:t>
            </a:r>
            <a:r>
              <a:rPr lang="en-US" dirty="0"/>
              <a:t>IV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1D12A-5B9C-42BA-B3F4-1D5ABDC2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78483" cy="3227540"/>
          </a:xfrm>
        </p:spPr>
        <p:txBody>
          <a:bodyPr>
            <a:normAutofit/>
          </a:bodyPr>
          <a:lstStyle/>
          <a:p>
            <a:r>
              <a:rPr lang="ru-RU" sz="3200" b="0" i="0" dirty="0">
                <a:effectLst/>
              </a:rPr>
              <a:t>многие представители которых служат возбудителями инфекционных болезней человека и животных.</a:t>
            </a:r>
          </a:p>
          <a:p>
            <a:endParaRPr lang="ru-RU" b="0" i="0" dirty="0">
              <a:effectLst/>
            </a:endParaRPr>
          </a:p>
          <a:p>
            <a:endParaRPr lang="ru-RU" b="0" i="0" dirty="0">
              <a:effectLst/>
            </a:endParaRPr>
          </a:p>
          <a:p>
            <a:endParaRPr lang="ru-RU" b="0" i="0" dirty="0">
              <a:effectLst/>
            </a:endParaRPr>
          </a:p>
          <a:p>
            <a:endParaRPr lang="ru-RU" b="0" i="0" dirty="0"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EF2CBB-2707-4AAD-A55C-2FF353F2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260" y="5557422"/>
            <a:ext cx="4311479" cy="1104514"/>
          </a:xfrm>
          <a:prstGeom prst="rect">
            <a:avLst/>
          </a:prstGeom>
        </p:spPr>
      </p:pic>
      <p:pic>
        <p:nvPicPr>
          <p:cNvPr id="1027" name="Picture 3" descr="undefined">
            <a:extLst>
              <a:ext uri="{FF2B5EF4-FFF2-40B4-BE49-F238E27FC236}">
                <a16:creationId xmlns:a16="http://schemas.microsoft.com/office/drawing/2014/main" id="{4A189463-DAD5-44F8-B506-2E0DDFC6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54295"/>
            <a:ext cx="1674181" cy="14076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6A03D7-ACCD-4272-92AB-ED9599F8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198" y="5116952"/>
            <a:ext cx="2472815" cy="15449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585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Bubblegum Sans"/>
        <a:ea typeface=""/>
        <a:cs typeface=""/>
      </a:majorFont>
      <a:minorFont>
        <a:latin typeface="Comic Sans M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1945</Words>
  <Application>Microsoft Office PowerPoint</Application>
  <PresentationFormat>Широкоэкранный</PresentationFormat>
  <Paragraphs>164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Bubblegum Sans</vt:lpstr>
      <vt:lpstr>Comic Sans MS</vt:lpstr>
      <vt:lpstr>Office Theme</vt:lpstr>
      <vt:lpstr>Микрочелики: тонкие козявки</vt:lpstr>
      <vt:lpstr>Kudah-kudah</vt:lpstr>
      <vt:lpstr>Gracilicutes</vt:lpstr>
      <vt:lpstr>Scotobacteria</vt:lpstr>
      <vt:lpstr>Scotobacteria I</vt:lpstr>
      <vt:lpstr>Scotobacteria II</vt:lpstr>
      <vt:lpstr>Scotobacteria III</vt:lpstr>
      <vt:lpstr>Scotobacteria III</vt:lpstr>
      <vt:lpstr>Scotobacteria IV</vt:lpstr>
      <vt:lpstr>Scotobacteria IV</vt:lpstr>
      <vt:lpstr>Scotobacteria IV</vt:lpstr>
      <vt:lpstr>Scotobacteria V </vt:lpstr>
      <vt:lpstr>Scotobacteria VI</vt:lpstr>
      <vt:lpstr>Scotobacteria VI</vt:lpstr>
      <vt:lpstr>Scotobacteria VII</vt:lpstr>
      <vt:lpstr>Scotobacteria VII</vt:lpstr>
      <vt:lpstr>Scotobacteria VII</vt:lpstr>
      <vt:lpstr>Scotobacteria VIII</vt:lpstr>
      <vt:lpstr>Scotobacteria IX</vt:lpstr>
      <vt:lpstr>Scotobacteria X</vt:lpstr>
      <vt:lpstr>Anoxyphotobacteria</vt:lpstr>
      <vt:lpstr>Anoxyphotobacteria</vt:lpstr>
      <vt:lpstr>Oxyphotobacteria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Микрочелики: тонкие козявки</dc:title>
  <dc:creator>Thu Nguen</dc:creator>
  <cp:lastModifiedBy>Thu Nguen</cp:lastModifiedBy>
  <cp:revision>17</cp:revision>
  <dcterms:created xsi:type="dcterms:W3CDTF">2024-01-30T19:02:40Z</dcterms:created>
  <dcterms:modified xsi:type="dcterms:W3CDTF">2024-01-31T08:27:38Z</dcterms:modified>
</cp:coreProperties>
</file>